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40</c:v>
                </c:pt>
                <c:pt idx="2">
                  <c:v>40</c:v>
                </c:pt>
                <c:pt idx="3">
                  <c:v>50</c:v>
                </c:pt>
                <c:pt idx="4">
                  <c:v>41</c:v>
                </c:pt>
                <c:pt idx="5">
                  <c:v>44</c:v>
                </c:pt>
                <c:pt idx="6">
                  <c:v>41</c:v>
                </c:pt>
                <c:pt idx="7">
                  <c:v>46</c:v>
                </c:pt>
                <c:pt idx="8">
                  <c:v>40</c:v>
                </c:pt>
                <c:pt idx="9">
                  <c:v>44</c:v>
                </c:pt>
                <c:pt idx="10">
                  <c:v>49</c:v>
                </c:pt>
                <c:pt idx="11">
                  <c:v>43</c:v>
                </c:pt>
                <c:pt idx="12">
                  <c:v>45</c:v>
                </c:pt>
                <c:pt idx="13">
                  <c:v>41</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32</c:v>
                </c:pt>
                <c:pt idx="2">
                  <c:v>30</c:v>
                </c:pt>
                <c:pt idx="3">
                  <c:v>28</c:v>
                </c:pt>
                <c:pt idx="4">
                  <c:v>28</c:v>
                </c:pt>
                <c:pt idx="5">
                  <c:v>25</c:v>
                </c:pt>
                <c:pt idx="6">
                  <c:v>32</c:v>
                </c:pt>
                <c:pt idx="7">
                  <c:v>34</c:v>
                </c:pt>
                <c:pt idx="8">
                  <c:v>27</c:v>
                </c:pt>
                <c:pt idx="9">
                  <c:v>25</c:v>
                </c:pt>
                <c:pt idx="10">
                  <c:v>30</c:v>
                </c:pt>
                <c:pt idx="11">
                  <c:v>28</c:v>
                </c:pt>
                <c:pt idx="12">
                  <c:v>32</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40</c:v>
                </c:pt>
                <c:pt idx="2">
                  <c:v>48</c:v>
                </c:pt>
                <c:pt idx="3">
                  <c:v>48</c:v>
                </c:pt>
                <c:pt idx="4">
                  <c:v>44</c:v>
                </c:pt>
                <c:pt idx="5">
                  <c:v>43</c:v>
                </c:pt>
                <c:pt idx="6">
                  <c:v>49</c:v>
                </c:pt>
                <c:pt idx="7">
                  <c:v>47</c:v>
                </c:pt>
                <c:pt idx="8">
                  <c:v>46</c:v>
                </c:pt>
                <c:pt idx="9">
                  <c:v>47</c:v>
                </c:pt>
                <c:pt idx="10">
                  <c:v>42</c:v>
                </c:pt>
                <c:pt idx="11">
                  <c:v>50</c:v>
                </c:pt>
                <c:pt idx="12">
                  <c:v>47</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26</c:v>
                </c:pt>
                <c:pt idx="2">
                  <c:v>34</c:v>
                </c:pt>
                <c:pt idx="3">
                  <c:v>31</c:v>
                </c:pt>
                <c:pt idx="4">
                  <c:v>31</c:v>
                </c:pt>
                <c:pt idx="5">
                  <c:v>25</c:v>
                </c:pt>
                <c:pt idx="6">
                  <c:v>30</c:v>
                </c:pt>
                <c:pt idx="7">
                  <c:v>25</c:v>
                </c:pt>
                <c:pt idx="8">
                  <c:v>27</c:v>
                </c:pt>
                <c:pt idx="9">
                  <c:v>31</c:v>
                </c:pt>
                <c:pt idx="10">
                  <c:v>28</c:v>
                </c:pt>
                <c:pt idx="11">
                  <c:v>26</c:v>
                </c:pt>
                <c:pt idx="12">
                  <c:v>29</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49</c:v>
                </c:pt>
                <c:pt idx="2">
                  <c:v>43</c:v>
                </c:pt>
                <c:pt idx="3">
                  <c:v>43</c:v>
                </c:pt>
                <c:pt idx="4">
                  <c:v>47</c:v>
                </c:pt>
                <c:pt idx="5">
                  <c:v>48</c:v>
                </c:pt>
                <c:pt idx="6">
                  <c:v>50</c:v>
                </c:pt>
                <c:pt idx="7">
                  <c:v>43</c:v>
                </c:pt>
                <c:pt idx="8">
                  <c:v>43</c:v>
                </c:pt>
                <c:pt idx="9">
                  <c:v>42</c:v>
                </c:pt>
                <c:pt idx="10">
                  <c:v>42</c:v>
                </c:pt>
                <c:pt idx="11">
                  <c:v>46</c:v>
                </c:pt>
                <c:pt idx="12">
                  <c:v>50</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29</c:v>
                </c:pt>
                <c:pt idx="1">
                  <c:v>25</c:v>
                </c:pt>
                <c:pt idx="2">
                  <c:v>35</c:v>
                </c:pt>
                <c:pt idx="3">
                  <c:v>28</c:v>
                </c:pt>
                <c:pt idx="4">
                  <c:v>30</c:v>
                </c:pt>
                <c:pt idx="5">
                  <c:v>32</c:v>
                </c:pt>
                <c:pt idx="6">
                  <c:v>25</c:v>
                </c:pt>
                <c:pt idx="7">
                  <c:v>29</c:v>
                </c:pt>
                <c:pt idx="8">
                  <c:v>28</c:v>
                </c:pt>
                <c:pt idx="9">
                  <c:v>25</c:v>
                </c:pt>
                <c:pt idx="10">
                  <c:v>29</c:v>
                </c:pt>
                <c:pt idx="11">
                  <c:v>32</c:v>
                </c:pt>
                <c:pt idx="12">
                  <c:v>34</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35</c:v>
                </c:pt>
                <c:pt idx="1">
                  <c:v>42</c:v>
                </c:pt>
                <c:pt idx="2">
                  <c:v>48</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Technology: Machine Learning, Natural Language Processing (Speech Recognition, Text Analytics)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expected to witness significant growth from 2019 to 2032. The market was valued at several million USD in 2019, and it is projected to grow at a Compound Annual Growth Rate (CAGR) of XX% during the forecast period of 2023 to 2032. This robust growth can be attributed to various factors such as increased consumer spending on leisure activities, innovation in toy products, and the rising popularity of licensed toys. The market's dominant players, contributing a considerable share to this impressive growth, include Company A, Company B, and Company C. By 2032, the revenue generated by the Global Toy Market is expected to reach an unprecedented amount, reflecting the market's immense potential and bullish outlook.</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121.7</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Increasing Popularity of Licensing in Toys: The contemporary toy market is witnessing a rising trend of licensing in toys. Key players are collaborating with film and cartoon producers to garner a wider consumer base, as products featuring popular characters tend to attract more attention from children. Licensing gives legal permission for commercial use of well-liked characters and brands, leading to increased sales and improved brand recognition. Brands like LEGO, Hasbro, and Mattel have successfully employed this strategy by launching toys in association with blockbuster movies or famous cartoon shows. This powerful tactic induces the emotional connection in kids, driving the global toy market.
Increasing Use of Eco-friendly Materials: The growing environmental consciousness among consumers has triggered a shift in the toy market – prompting manufacturers to utilize safe and eco-friendly materials. The demand for sustainable manufacturing practices and non-toxic materials for toy production is on the rise. This is based on parents' concern for their children's health and the long-term environmental impact. Manufacturers adopting this strategy gain an edge over competitors as more consumers prefer brands that align with their ethical stance. This move towards sustainable and eco-friendly materials is a significant driving force for the global toy market growth.</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121.7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witnessing a substantial growth, largely propelled by the expanding technology industry. Innovations such as Augmented Reality (AR), Artificial Intelligence (AI), and the Internet of Things (IoT) have revolutionized the way toys are designed and used. Smart toys that are interactive, educative, and engaging are gaining popularity among the new generation of tech-savvy children. Manufacturers are making substantial Research &amp; Development investements to integrate these advanced technologies in their toys, driving the global toy market's expansion.
The increased accessibility and affordability of technology have made it possible for toy manufacturers to make interactive toys a norm rather than a luxury. Technologically advanced toys, like drones or coding robots, cater to children's evolving entertainment and learning preferences. This has triggered a paradigm shift in the global toy market, moving from traditional play material to sophisticated tech-oriented toys. Moreover, these technological advancements not only enhance the play value but also contribute to children's cognitive development, further consolidating the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has been facing growth impediments due to the high initial investment and setup costs. These costs encompass a multitude of aspects including manufacturing facilities, raw materials, skilled labor, and more. Moreover, industry compliance with product, safety, and environmental standards only add to these costs. The burgeoning expenses discourage the entry of new players and limit the expansion plans of existing businesses, thereby potentially constraining the overall market growth.
Furthermore, not only do the initial capital requirements hamper the growth of the global toy market but the setup costs also present a significant barrier. The expenses associated with setting up production lines, securing necessary licenses, and investing in research and development are considerable, posing a notable challenge. Additionally, under the context of globalization, it is also indispensable for toy companies to invest in marketing and branding activities internationally, which substantially adds to the setup costs. These factors collectively hinder the growth and development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PlayWorld Creations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New York, USA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42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 - 50+ countries</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1995</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PlayWorld Creations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1995</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New York, USA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 (NYSE: TECH)</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48</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www.example.com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PlayWorld Creations is a leading global provider in the Global Toy Market market, offering innovative solutions that drive digital transformation across industries. With over 25 years of experience, the company has established itself as a trusted partner for organizations seeking to leverage cutting-edge technology. The company's comprehensive portfolio includes advanced analytics, cloud solutions, and enterprise software that enable businesses to optimize operations and achieve sustainable growth. Through continuous innovation and strategic partnerships, PlayWorld Creations maintains its position at the forefront of technological advancement, serving thousands of clients worldwide.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Advanced Technology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PlayWorld Creations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PlayWorld Creations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PlayWorld Creations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PlayWorld Creations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0">
                          <a:solidFill>
                            <a:srgbClr val="000000"/>
                          </a:solidFill>
                          <a:latin typeface="Calibri"/>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0">
                          <a:solidFill>
                            <a:srgbClr val="000000"/>
                          </a:solidFill>
                          <a:latin typeface="Calibri"/>
                        </a:defRPr>
                      </a:pPr>
                      <a:r>
                        <a:t>          5.6. PESTEL Analysis</a:t>
                      </a:r>
                    </a:p>
                  </a:txBody>
                  <a:tcPr>
                    <a:noFill/>
                    <a:lnL>
                      <a:noFill/>
                    </a:lnL>
                    <a:lnR>
                      <a:noFill/>
                    </a:lnR>
                    <a:lnT>
                      <a:noFill/>
                    </a:lnT>
                    <a:lnB>
                      <a:noFill/>
                    </a:lnB>
                  </a:tcPr>
                </a:tc>
              </a:tr>
              <a:tr h="297180">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1">
                          <a:solidFill>
                            <a:srgbClr val="7030A0"/>
                          </a:solidFill>
                          <a:latin typeface="Calibri"/>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6.2.2. Text Analytics</a:t>
                      </a:r>
                    </a:p>
                  </a:txBody>
                  <a:tcPr>
                    <a:noFill/>
                    <a:lnL>
                      <a:noFill/>
                    </a:lnL>
                    <a:lnR>
                      <a:noFill/>
                    </a:lnR>
                    <a:lnT>
                      <a:noFill/>
                    </a:lnT>
                    <a:lnB>
                      <a:noFill/>
                    </a:lnB>
                  </a:tcPr>
                </a:tc>
                <a:tc>
                  <a:txBody>
                    <a:bodyPr/>
                    <a:lstStyle/>
                    <a:p>
                      <a:pPr>
                        <a:defRPr sz="1100" b="0">
                          <a:solidFill>
                            <a:srgbClr val="000000"/>
                          </a:solidFill>
                          <a:latin typeface="Calibri"/>
                        </a:defRPr>
                      </a:pPr>
                      <a:r>
                        <a:t>                    8.3.4. South Korea</a:t>
                      </a:r>
                    </a:p>
                  </a:txBody>
                  <a:tcPr>
                    <a:noFill/>
                    <a:lnL>
                      <a:noFill/>
                    </a:lnL>
                    <a:lnR>
                      <a:noFill/>
                    </a:lnR>
                    <a:lnT>
                      <a:noFill/>
                    </a:lnT>
                    <a:lnB>
                      <a:noFill/>
                    </a:lnB>
                  </a:tcPr>
                </a:tc>
              </a:tr>
              <a:tr h="297180">
                <a:tc>
                  <a:txBody>
                    <a:bodyPr/>
                    <a:lstStyle/>
                    <a:p>
                      <a:pPr>
                        <a:defRPr sz="1100" b="1">
                          <a:solidFill>
                            <a:srgbClr val="7030A0"/>
                          </a:solidFill>
                          <a:latin typeface="Calibri"/>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Calibri"/>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Calibri"/>
                        </a:defRPr>
                      </a:pPr>
                      <a:r>
                        <a:t>          7.1. Healthcare</a:t>
                      </a:r>
                    </a:p>
                  </a:txBody>
                  <a:tcPr>
                    <a:noFill/>
                    <a:lnL>
                      <a:noFill/>
                    </a:lnL>
                    <a:lnR>
                      <a:noFill/>
                    </a:lnR>
                    <a:lnT>
                      <a:noFill/>
                    </a:lnT>
                    <a:lnB>
                      <a:noFill/>
                    </a:lnB>
                  </a:tcPr>
                </a:tc>
                <a:tc>
                  <a:txBody>
                    <a:bodyPr/>
                    <a:lstStyle/>
                    <a:p>
                      <a:pPr>
                        <a:defRPr sz="1100" b="0">
                          <a:solidFill>
                            <a:srgbClr val="000000"/>
                          </a:solidFill>
                          <a:latin typeface="Calibri"/>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7.2. Finance</a:t>
                      </a:r>
                    </a:p>
                  </a:txBody>
                  <a:tcPr>
                    <a:noFill/>
                    <a:lnL>
                      <a:noFill/>
                    </a:lnL>
                    <a:lnR>
                      <a:noFill/>
                    </a:lnR>
                    <a:lnT>
                      <a:noFill/>
                    </a:lnT>
                    <a:lnB>
                      <a:noFill/>
                    </a:lnB>
                  </a:tcPr>
                </a:tc>
                <a:tc>
                  <a:txBody>
                    <a:bodyPr/>
                    <a:lstStyle/>
                    <a:p>
                      <a:pPr>
                        <a:defRPr sz="1100" b="0">
                          <a:solidFill>
                            <a:srgbClr val="000000"/>
                          </a:solidFill>
                          <a:latin typeface="Calibri"/>
                        </a:defRPr>
                      </a:pPr>
                      <a:r>
                        <a:t>                    8.4.1. Brazil</a:t>
                      </a:r>
                    </a:p>
                  </a:txBody>
                  <a:tcPr>
                    <a:noFill/>
                    <a:lnL>
                      <a:noFill/>
                    </a:lnL>
                    <a:lnR>
                      <a:noFill/>
                    </a:lnR>
                    <a:lnT>
                      <a:noFill/>
                    </a:lnT>
                    <a:lnB>
                      <a:noFill/>
                    </a:lnB>
                  </a:tcPr>
                </a:tc>
              </a:tr>
              <a:tr h="297180">
                <a:tc>
                  <a:txBody>
                    <a:bodyPr/>
                    <a:lstStyle/>
                    <a:p>
                      <a:pPr>
                        <a:defRPr sz="1100" b="0">
                          <a:solidFill>
                            <a:srgbClr val="000000"/>
                          </a:solidFill>
                          <a:latin typeface="Calibri"/>
                        </a:defRPr>
                      </a:pPr>
                      <a:r>
                        <a:t>          7.3. Automotive</a:t>
                      </a:r>
                    </a:p>
                  </a:txBody>
                  <a:tcPr>
                    <a:noFill/>
                    <a:lnL>
                      <a:noFill/>
                    </a:lnL>
                    <a:lnR>
                      <a:noFill/>
                    </a:lnR>
                    <a:lnT>
                      <a:noFill/>
                    </a:lnT>
                    <a:lnB>
                      <a:noFill/>
                    </a:lnB>
                  </a:tcPr>
                </a:tc>
                <a:tc>
                  <a:txBody>
                    <a:bodyPr/>
                    <a:lstStyle/>
                    <a:p>
                      <a:pPr>
                        <a:defRPr sz="1100" b="0">
                          <a:solidFill>
                            <a:srgbClr val="000000"/>
                          </a:solidFill>
                          <a:latin typeface="Calibri"/>
                        </a:defRPr>
                      </a:pPr>
                      <a:r>
                        <a:t>                    8.4.2. Mexico</a:t>
                      </a:r>
                    </a:p>
                  </a:txBody>
                  <a:tcPr>
                    <a:noFill/>
                    <a:lnL>
                      <a:noFill/>
                    </a:lnL>
                    <a:lnR>
                      <a:noFill/>
                    </a:lnR>
                    <a:lnT>
                      <a:noFill/>
                    </a:lnT>
                    <a:lnB>
                      <a:noFill/>
                    </a:lnB>
                  </a:tcPr>
                </a:tc>
              </a:tr>
              <a:tr h="297180">
                <a:tc>
                  <a:txBody>
                    <a:bodyPr/>
                    <a:lstStyle/>
                    <a:p>
                      <a:pPr>
                        <a:defRPr sz="1100" b="1">
                          <a:solidFill>
                            <a:srgbClr val="7030A0"/>
                          </a:solidFill>
                          <a:latin typeface="Calibri"/>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Calibri"/>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Calibri"/>
                        </a:defRPr>
                      </a:pPr>
                      <a:r>
                        <a:t>                    8.1.1. US</a:t>
                      </a:r>
                    </a:p>
                  </a:txBody>
                  <a:tcPr>
                    <a:noFill/>
                    <a:lnL>
                      <a:noFill/>
                    </a:lnL>
                    <a:lnR>
                      <a:noFill/>
                    </a:lnR>
                    <a:lnT>
                      <a:noFill/>
                    </a:lnT>
                    <a:lnB>
                      <a:noFill/>
                    </a:lnB>
                  </a:tcPr>
                </a:tc>
                <a:tc>
                  <a:txBody>
                    <a:bodyPr/>
                    <a:lstStyle/>
                    <a:p>
                      <a:pPr>
                        <a:defRPr sz="1100" b="0">
                          <a:solidFill>
                            <a:srgbClr val="000000"/>
                          </a:solidFill>
                          <a:latin typeface="Calibri"/>
                        </a:defRPr>
                      </a:pPr>
                      <a:r>
                        <a:t>                    8.5.1. GCC Countries</a:t>
                      </a:r>
                    </a:p>
                  </a:txBody>
                  <a:tcPr>
                    <a:noFill/>
                    <a:lnL>
                      <a:noFill/>
                    </a:lnL>
                    <a:lnR>
                      <a:noFill/>
                    </a:lnR>
                    <a:lnT>
                      <a:noFill/>
                    </a:lnT>
                    <a:lnB>
                      <a:noFill/>
                    </a:lnB>
                  </a:tcPr>
                </a:tc>
              </a:tr>
              <a:tr h="297180">
                <a:tc>
                  <a:txBody>
                    <a:bodyPr/>
                    <a:lstStyle/>
                    <a:p>
                      <a:pPr>
                        <a:defRPr sz="1100" b="0">
                          <a:solidFill>
                            <a:srgbClr val="000000"/>
                          </a:solidFill>
                          <a:latin typeface="Calibri"/>
                        </a:defRPr>
                      </a:pPr>
                      <a:r>
                        <a:t>                    8.1.2. Canada</a:t>
                      </a:r>
                    </a:p>
                  </a:txBody>
                  <a:tcPr>
                    <a:noFill/>
                    <a:lnL>
                      <a:noFill/>
                    </a:lnL>
                    <a:lnR>
                      <a:noFill/>
                    </a:lnR>
                    <a:lnT>
                      <a:noFill/>
                    </a:lnT>
                    <a:lnB>
                      <a:noFill/>
                    </a:lnB>
                  </a:tcPr>
                </a:tc>
                <a:tc>
                  <a:txBody>
                    <a:bodyPr/>
                    <a:lstStyle/>
                    <a:p>
                      <a:pPr>
                        <a:defRPr sz="1100" b="0">
                          <a:solidFill>
                            <a:srgbClr val="000000"/>
                          </a:solidFill>
                          <a:latin typeface="Calibri"/>
                        </a:defRPr>
                      </a:pPr>
                      <a:r>
                        <a:t>                    8.5.2. South Africa</a:t>
                      </a:r>
                    </a:p>
                  </a:txBody>
                  <a:tcPr>
                    <a:noFill/>
                    <a:lnL>
                      <a:noFill/>
                    </a:lnL>
                    <a:lnR>
                      <a:noFill/>
                    </a:lnR>
                    <a:lnT>
                      <a:noFill/>
                    </a:lnT>
                    <a:lnB>
                      <a:noFill/>
                    </a:lnB>
                  </a:tcPr>
                </a:tc>
              </a:tr>
              <a:tr h="297180">
                <a:tc>
                  <a:txBody>
                    <a:bodyPr/>
                    <a:lstStyle/>
                    <a:p>
                      <a:pPr>
                        <a:defRPr sz="1100" b="0">
                          <a:solidFill>
                            <a:srgbClr val="000000"/>
                          </a:solidFill>
                          <a:latin typeface="Calibri"/>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Calibri"/>
                        </a:defRPr>
                      </a:pPr>
                      <a:r>
                        <a:t>                    8.2.1. UK</a:t>
                      </a:r>
                    </a:p>
                  </a:txBody>
                  <a:tcPr>
                    <a:noFill/>
                    <a:lnL>
                      <a:noFill/>
                    </a:lnL>
                    <a:lnR>
                      <a:noFill/>
                    </a:lnR>
                    <a:lnT>
                      <a:noFill/>
                    </a:lnT>
                    <a:lnB>
                      <a:noFill/>
                    </a:lnB>
                  </a:tcPr>
                </a:tc>
                <a:tc>
                  <a:txBody>
                    <a:bodyPr/>
                    <a:lstStyle/>
                    <a:p>
                      <a:pPr>
                        <a:defRPr sz="1100" b="1">
                          <a:solidFill>
                            <a:srgbClr val="7030A0"/>
                          </a:solidFill>
                          <a:latin typeface="Calibri"/>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Calibri"/>
                        </a:defRPr>
                      </a:pPr>
                      <a:r>
                        <a:t>                    8.2.2. Germany</a:t>
                      </a:r>
                    </a:p>
                  </a:txBody>
                  <a:tcPr>
                    <a:noFill/>
                    <a:lnL>
                      <a:noFill/>
                    </a:lnL>
                    <a:lnR>
                      <a:noFill/>
                    </a:lnR>
                    <a:lnT>
                      <a:noFill/>
                    </a:lnT>
                    <a:lnB>
                      <a:noFill/>
                    </a:lnB>
                  </a:tcPr>
                </a:tc>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Calibri"/>
                        </a:defRPr>
                      </a:pPr>
                      <a:r>
                        <a:t>                    8.2.3. Spain</a:t>
                      </a:r>
                    </a:p>
                  </a:txBody>
                  <a:tcPr>
                    <a:noFill/>
                    <a:lnL>
                      <a:noFill/>
                    </a:lnL>
                    <a:lnR>
                      <a:noFill/>
                    </a:lnR>
                    <a:lnT>
                      <a:noFill/>
                    </a:lnT>
                    <a:lnB>
                      <a:noFill/>
                    </a:lnB>
                  </a:tcPr>
                </a:tc>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Calibri"/>
                        </a:defRPr>
                      </a:pPr>
                      <a:r>
                        <a:t>                    8.2.4. France</a:t>
                      </a:r>
                    </a:p>
                  </a:txBody>
                  <a:tcPr>
                    <a:noFill/>
                    <a:lnL>
                      <a:noFill/>
                    </a:lnL>
                    <a:lnR>
                      <a:noFill/>
                    </a:lnR>
                    <a:lnT>
                      <a:noFill/>
                    </a:lnT>
                    <a:lnB>
                      <a:noFill/>
                    </a:lnB>
                  </a:tcPr>
                </a:tc>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Calibri"/>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PlayWorld Creations</a:t>
                      </a:r>
                    </a:p>
                  </a:txBody>
                  <a:tcPr>
                    <a:noFill/>
                    <a:lnL>
                      <a:noFill/>
                    </a:lnL>
                    <a:lnR>
                      <a:noFill/>
                    </a:lnR>
                    <a:lnT>
                      <a:noFill/>
                    </a:lnT>
                    <a:lnB>
                      <a:noFill/>
                    </a:lnB>
                  </a:tcPr>
                </a:tc>
              </a:tr>
              <a:tr h="297180">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Calibri"/>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Calibri"/>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10.2. Global Toy Emporium</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10.3. Universal Playtime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10.4. WorldJoy Toys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10.5. Planet Fun Toy Company</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10.6. All-Around Toy Makers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10.7. Global Games and Gadgets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10.8. ToySphere International</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10.9. WorldWide Playthings Corp</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Calibri"/>
                        </a:defRPr>
                      </a:pPr>
                      <a:r>
                        <a:t>          10.10. Universal Toy Innovators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